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5" d="100"/>
          <a:sy n="75" d="100"/>
        </p:scale>
        <p:origin x="-1422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316D-EAEE-479F-B087-99CCF3F574D9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B9415-5A7D-445C-91AE-8D51F9B50F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58898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316D-EAEE-479F-B087-99CCF3F574D9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B9415-5A7D-445C-91AE-8D51F9B50F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0429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316D-EAEE-479F-B087-99CCF3F574D9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B9415-5A7D-445C-91AE-8D51F9B50F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16289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316D-EAEE-479F-B087-99CCF3F574D9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B9415-5A7D-445C-91AE-8D51F9B50F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24590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316D-EAEE-479F-B087-99CCF3F574D9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B9415-5A7D-445C-91AE-8D51F9B50F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13322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316D-EAEE-479F-B087-99CCF3F574D9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B9415-5A7D-445C-91AE-8D51F9B50F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2491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316D-EAEE-479F-B087-99CCF3F574D9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B9415-5A7D-445C-91AE-8D51F9B50F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75782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316D-EAEE-479F-B087-99CCF3F574D9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B9415-5A7D-445C-91AE-8D51F9B50F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31711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316D-EAEE-479F-B087-99CCF3F574D9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B9415-5A7D-445C-91AE-8D51F9B50F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60040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316D-EAEE-479F-B087-99CCF3F574D9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B9415-5A7D-445C-91AE-8D51F9B50F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34267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316D-EAEE-479F-B087-99CCF3F574D9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B9415-5A7D-445C-91AE-8D51F9B50F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98225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9316D-EAEE-479F-B087-99CCF3F574D9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B9415-5A7D-445C-91AE-8D51F9B50F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8773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8147248" cy="468052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b="1" dirty="0"/>
              <a:t>Výukový materiál vytvořen v rámci projektu VZDĚLÁVÁNÍ PRO KONKURENCESCHOPNOST – „Spolu to dokážeme“</a:t>
            </a:r>
          </a:p>
          <a:p>
            <a:pPr marL="0" indent="0" algn="ctr">
              <a:buNone/>
            </a:pPr>
            <a:r>
              <a:rPr lang="cs-CZ" b="1" dirty="0"/>
              <a:t>Registrační číslo CZ.1.07/1.400/21.1099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1700" b="1" dirty="0"/>
              <a:t>Číslo materiálu:</a:t>
            </a:r>
            <a:r>
              <a:rPr lang="cs-CZ" sz="1700" dirty="0"/>
              <a:t> </a:t>
            </a:r>
            <a:r>
              <a:rPr lang="cs-CZ" sz="1700" dirty="0" smtClean="0"/>
              <a:t>VY_32_INOVACE_15 </a:t>
            </a:r>
            <a:endParaRPr lang="cs-CZ" sz="1700" dirty="0"/>
          </a:p>
          <a:p>
            <a:pPr marL="0" indent="0" algn="ctr">
              <a:buNone/>
            </a:pPr>
            <a:r>
              <a:rPr lang="cs-CZ" sz="1700" b="1" dirty="0"/>
              <a:t>Škola:</a:t>
            </a:r>
            <a:r>
              <a:rPr lang="cs-CZ" sz="1700" dirty="0"/>
              <a:t> ZŠ Dr. Miroslava Tyrše Děčín, příspěvková organizace</a:t>
            </a:r>
          </a:p>
          <a:p>
            <a:pPr marL="0" indent="0" algn="ctr">
              <a:buNone/>
            </a:pPr>
            <a:r>
              <a:rPr lang="cs-CZ" sz="1700" b="1" dirty="0"/>
              <a:t>Adresa:</a:t>
            </a:r>
            <a:r>
              <a:rPr lang="cs-CZ" sz="1700" dirty="0"/>
              <a:t> Vrchlického 630/5, Děčín 2</a:t>
            </a:r>
          </a:p>
          <a:p>
            <a:pPr marL="0" indent="0" algn="ctr">
              <a:buNone/>
            </a:pPr>
            <a:r>
              <a:rPr lang="cs-CZ" sz="1700" b="1" dirty="0"/>
              <a:t>Autor:</a:t>
            </a:r>
            <a:r>
              <a:rPr lang="cs-CZ" sz="1700" dirty="0"/>
              <a:t> Mgr. Jitka Nováková</a:t>
            </a:r>
          </a:p>
          <a:p>
            <a:pPr marL="0" indent="0" algn="ctr">
              <a:buNone/>
            </a:pPr>
            <a:r>
              <a:rPr lang="cs-CZ" sz="1700" b="1" dirty="0" smtClean="0"/>
              <a:t>Název vzdělávacího </a:t>
            </a:r>
            <a:r>
              <a:rPr lang="cs-CZ" sz="1700" b="1" dirty="0"/>
              <a:t>materiálu:</a:t>
            </a:r>
            <a:r>
              <a:rPr lang="cs-CZ" sz="1700" dirty="0"/>
              <a:t> </a:t>
            </a:r>
            <a:r>
              <a:rPr lang="cs-CZ" sz="1700" dirty="0" smtClean="0"/>
              <a:t>Blýskavé koule</a:t>
            </a:r>
            <a:endParaRPr lang="cs-CZ" sz="1700" dirty="0"/>
          </a:p>
          <a:p>
            <a:pPr marL="0" indent="0" algn="ctr">
              <a:buNone/>
            </a:pPr>
            <a:r>
              <a:rPr lang="cs-CZ" sz="1700" b="1" dirty="0" smtClean="0"/>
              <a:t>Vzdělávací oblast, vyučovací předmět</a:t>
            </a:r>
            <a:r>
              <a:rPr lang="cs-CZ" sz="1700" dirty="0" smtClean="0"/>
              <a:t>: Člověk a svět práce, </a:t>
            </a:r>
            <a:r>
              <a:rPr lang="cs-CZ" sz="1700" dirty="0"/>
              <a:t>pracovní </a:t>
            </a:r>
            <a:r>
              <a:rPr lang="cs-CZ" sz="1700" dirty="0" smtClean="0"/>
              <a:t>vyučování</a:t>
            </a:r>
            <a:endParaRPr lang="cs-CZ" sz="1700" dirty="0"/>
          </a:p>
          <a:p>
            <a:pPr marL="0" indent="0" algn="ctr">
              <a:buNone/>
            </a:pPr>
            <a:r>
              <a:rPr lang="cs-CZ" sz="1700" b="1" dirty="0"/>
              <a:t>Cílová skupina</a:t>
            </a:r>
            <a:r>
              <a:rPr lang="cs-CZ" sz="1700" dirty="0"/>
              <a:t>: žáci 3. – 5. ročníku </a:t>
            </a:r>
            <a:r>
              <a:rPr lang="cs-CZ" sz="1700" dirty="0" smtClean="0"/>
              <a:t>ZŠ</a:t>
            </a:r>
          </a:p>
          <a:p>
            <a:pPr marL="0" indent="0" algn="ctr">
              <a:buNone/>
            </a:pPr>
            <a:r>
              <a:rPr lang="cs-CZ" sz="1700" b="1" dirty="0" smtClean="0"/>
              <a:t>Anotace: </a:t>
            </a:r>
            <a:r>
              <a:rPr lang="cs-CZ" sz="1700" dirty="0" smtClean="0"/>
              <a:t>žák si rozvíjí jemnou motoriku a zároveň pracuje s netradičním materiálem</a:t>
            </a:r>
          </a:p>
          <a:p>
            <a:pPr marL="0" indent="0" algn="ctr">
              <a:buNone/>
            </a:pPr>
            <a:r>
              <a:rPr lang="cs-CZ" sz="1700" b="1" dirty="0" smtClean="0"/>
              <a:t>Materiál byl vytvořen</a:t>
            </a:r>
            <a:r>
              <a:rPr lang="cs-CZ" sz="1700" dirty="0" smtClean="0"/>
              <a:t>: 9. 9. 2012</a:t>
            </a:r>
          </a:p>
          <a:p>
            <a:pPr marL="0" indent="0" algn="ctr">
              <a:buNone/>
            </a:pPr>
            <a:r>
              <a:rPr lang="cs-CZ" sz="1700" b="1" dirty="0" smtClean="0"/>
              <a:t>Ověření ve výuce, třída, kým:  </a:t>
            </a:r>
            <a:r>
              <a:rPr lang="cs-CZ" sz="1700" dirty="0" smtClean="0"/>
              <a:t>8.11.2012, 5.A, Mgr. Jitka Nováková</a:t>
            </a:r>
            <a:endParaRPr lang="cs-CZ" sz="1700" b="1" dirty="0"/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5301208"/>
            <a:ext cx="4038600" cy="988256"/>
          </a:xfrm>
        </p:spPr>
      </p:pic>
    </p:spTree>
    <p:extLst>
      <p:ext uri="{BB962C8B-B14F-4D97-AF65-F5344CB8AC3E}">
        <p14:creationId xmlns:p14="http://schemas.microsoft.com/office/powerpoint/2010/main" xmlns="" val="328763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3933056"/>
            <a:ext cx="3121152" cy="2340864"/>
          </a:xfrm>
        </p:spPr>
      </p:pic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1283848"/>
            <a:ext cx="3121152" cy="2340864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3933056"/>
            <a:ext cx="3121152" cy="234086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875992" y="1484784"/>
            <a:ext cx="3888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0070C0"/>
                </a:solidFill>
              </a:rPr>
              <a:t>Vezměte již připravenou tavnou pistoli a pomalu a opatrně začněte nalepovat na kouli jednotlivé třpytky podle vaší volby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868144" y="6515627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VY_32_INOVACE_15 – BLÝSKAVÉ KOULE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5156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1916832"/>
            <a:ext cx="4038600" cy="4525963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0070C0"/>
                </a:solidFill>
              </a:rPr>
              <a:t>Ustřihněte si 25 cm dlouhý kousek stuhy</a:t>
            </a:r>
          </a:p>
          <a:p>
            <a:r>
              <a:rPr lang="cs-CZ" sz="2400" dirty="0" smtClean="0">
                <a:solidFill>
                  <a:srgbClr val="0070C0"/>
                </a:solidFill>
              </a:rPr>
              <a:t>Uvažte si jej do mašličky a zároveň vytvořte i závěsné poutko</a:t>
            </a:r>
          </a:p>
          <a:p>
            <a:r>
              <a:rPr lang="cs-CZ" sz="2400" dirty="0" smtClean="0">
                <a:solidFill>
                  <a:srgbClr val="0070C0"/>
                </a:solidFill>
              </a:rPr>
              <a:t>Do středu mašličky zapíchněte špendlík, který pak zapíchnete do vrcholu koule</a:t>
            </a:r>
            <a:endParaRPr lang="cs-CZ" sz="2400" dirty="0">
              <a:solidFill>
                <a:srgbClr val="0070C0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276872"/>
            <a:ext cx="4177269" cy="3132952"/>
          </a:xfrm>
        </p:spPr>
      </p:pic>
      <p:sp>
        <p:nvSpPr>
          <p:cNvPr id="6" name="TextovéPole 5"/>
          <p:cNvSpPr txBox="1"/>
          <p:nvPr/>
        </p:nvSpPr>
        <p:spPr>
          <a:xfrm>
            <a:off x="6012160" y="6565612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VY_32_INOVACE_15 – BLÝSKAVÉ KOULE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56483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3933056"/>
            <a:ext cx="3121152" cy="2340864"/>
          </a:xfrm>
        </p:spPr>
      </p:pic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315486"/>
            <a:ext cx="3121152" cy="2340864"/>
          </a:xfrm>
        </p:spPr>
      </p:pic>
      <p:sp>
        <p:nvSpPr>
          <p:cNvPr id="7" name="TextovéPole 6"/>
          <p:cNvSpPr txBox="1"/>
          <p:nvPr/>
        </p:nvSpPr>
        <p:spPr>
          <a:xfrm>
            <a:off x="683568" y="2132856"/>
            <a:ext cx="4032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0070C0"/>
                </a:solidFill>
              </a:rPr>
              <a:t>Připravenou mašličku zapíchnete do vrcholu koule, odkud jste předem odstranili špejli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0070C0"/>
                </a:solidFill>
              </a:rPr>
              <a:t>Aby špendlík držel, zalepte ho tavnou pistolí a úplně skrýt ho můžete pod další nalepenou třpytkou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868144" y="6565612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VY_32_INOVACE_15 – BLÝSKAVÉ KOULE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67943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Výsledek</a:t>
            </a:r>
            <a:endParaRPr lang="cs-CZ" b="1" dirty="0">
              <a:solidFill>
                <a:srgbClr val="0070C0"/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1700808"/>
            <a:ext cx="5544616" cy="4158462"/>
          </a:xfrm>
        </p:spPr>
      </p:pic>
      <p:sp>
        <p:nvSpPr>
          <p:cNvPr id="8" name="TextovéPole 7"/>
          <p:cNvSpPr txBox="1"/>
          <p:nvPr/>
        </p:nvSpPr>
        <p:spPr>
          <a:xfrm>
            <a:off x="5831632" y="6453336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VY_32_INOVACE_15 – BLÝSKAVÉ KOULE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4806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Použité zdroje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Veškeré použité materiály byly z vlastních zdrojů</a:t>
            </a:r>
          </a:p>
          <a:p>
            <a:endParaRPr lang="cs-CZ" dirty="0">
              <a:solidFill>
                <a:srgbClr val="0070C0"/>
              </a:solidFill>
            </a:endParaRPr>
          </a:p>
          <a:p>
            <a:endParaRPr lang="cs-CZ" dirty="0" smtClean="0">
              <a:solidFill>
                <a:srgbClr val="0070C0"/>
              </a:solidFill>
            </a:endParaRPr>
          </a:p>
          <a:p>
            <a:endParaRPr lang="cs-CZ" dirty="0">
              <a:solidFill>
                <a:srgbClr val="0070C0"/>
              </a:solidFill>
            </a:endParaRPr>
          </a:p>
          <a:p>
            <a:endParaRPr lang="cs-CZ" dirty="0" smtClean="0">
              <a:solidFill>
                <a:srgbClr val="0070C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156176" y="6495628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VY_32_INOVACE_15 – BLÝSKAVÉ KOULE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9209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Blýskavé koule</a:t>
            </a:r>
            <a:endParaRPr lang="cs-CZ" b="1" dirty="0">
              <a:solidFill>
                <a:srgbClr val="0070C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1556792"/>
            <a:ext cx="5616624" cy="4212468"/>
          </a:xfrm>
        </p:spPr>
      </p:pic>
      <p:sp>
        <p:nvSpPr>
          <p:cNvPr id="5" name="TextovéPole 4"/>
          <p:cNvSpPr txBox="1"/>
          <p:nvPr/>
        </p:nvSpPr>
        <p:spPr>
          <a:xfrm>
            <a:off x="5796136" y="6343252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VY_32_INOVACE_15 – BLÝSKAVÉ KOULE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xmlns="" val="249967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Výchovně vzdělávací cíle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cs-CZ" dirty="0" smtClean="0">
                <a:solidFill>
                  <a:srgbClr val="0070C0"/>
                </a:solidFill>
              </a:rPr>
              <a:t>rozvíjení jemné motoriky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cs-CZ" dirty="0" smtClean="0">
                <a:solidFill>
                  <a:srgbClr val="0070C0"/>
                </a:solidFill>
              </a:rPr>
              <a:t> práce s různým materiálem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cs-CZ" dirty="0" smtClean="0">
                <a:solidFill>
                  <a:srgbClr val="0070C0"/>
                </a:solidFill>
              </a:rPr>
              <a:t> volba vhodného materiálu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cs-CZ" dirty="0" smtClean="0">
                <a:solidFill>
                  <a:srgbClr val="0070C0"/>
                </a:solidFill>
              </a:rPr>
              <a:t> rozvíjení pracovních schopností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cs-CZ" dirty="0" smtClean="0">
                <a:solidFill>
                  <a:srgbClr val="0070C0"/>
                </a:solidFill>
              </a:rPr>
              <a:t> rozvíjení kreativity a fantazie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cs-CZ" dirty="0" smtClean="0">
                <a:solidFill>
                  <a:srgbClr val="0070C0"/>
                </a:solidFill>
              </a:rPr>
              <a:t> rozvíjení zručnosti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cs-CZ" dirty="0" smtClean="0">
                <a:solidFill>
                  <a:srgbClr val="0070C0"/>
                </a:solidFill>
              </a:rPr>
              <a:t> rozvíjení spolupráce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012160" y="6565612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VY_32_INOVACE_15 – BLÝSKAVÉ KOULE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3374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Materiál a pomůcky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2188983"/>
            <a:ext cx="4038600" cy="4525963"/>
          </a:xfrm>
        </p:spPr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Polystyrenové koule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Barevné třpytky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Akrylové barvy, štětce, kelímek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Stuhy či ozdobné mašle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Tavná pistole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276872"/>
            <a:ext cx="3889237" cy="2916928"/>
          </a:xfrm>
        </p:spPr>
      </p:pic>
      <p:sp>
        <p:nvSpPr>
          <p:cNvPr id="8" name="TextovéPole 7"/>
          <p:cNvSpPr txBox="1"/>
          <p:nvPr/>
        </p:nvSpPr>
        <p:spPr>
          <a:xfrm>
            <a:off x="6084168" y="6453336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VY_32_INOVACE_15 – BLÝSKAVÉ KOULE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xmlns="" val="310857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Cena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Polystyrenové koule různých rozměrů seženete v papírnictví, cena kolem 20 korun za kus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Mašličky stojí kolem 25 korun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Ozdobné třpytky koupíte v prodejnách KIKA, jedno balení vyjde na 29 korun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Ostatní pomůcky jsou běžně k dispozici ve škole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724128" y="6537910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VY_32_INOVACE_15 – BLÝSKAVÉ KOULE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xmlns="" val="140812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Jak na to?</a:t>
            </a:r>
            <a:endParaRPr lang="cs-CZ" b="1" dirty="0">
              <a:solidFill>
                <a:srgbClr val="0070C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3933056"/>
            <a:ext cx="3121152" cy="2340864"/>
          </a:xfrm>
        </p:spPr>
      </p:pic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268760"/>
            <a:ext cx="3121152" cy="2340864"/>
          </a:xfrm>
        </p:spPr>
      </p:pic>
      <p:sp>
        <p:nvSpPr>
          <p:cNvPr id="7" name="TextovéPole 6"/>
          <p:cNvSpPr txBox="1"/>
          <p:nvPr/>
        </p:nvSpPr>
        <p:spPr>
          <a:xfrm>
            <a:off x="539552" y="1772816"/>
            <a:ext cx="3816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0070C0"/>
                </a:solidFill>
              </a:rPr>
              <a:t>Polystyrenovou kouli si napíchněte na špejli, bude se vám s ní lépe manipulovat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0070C0"/>
                </a:solidFill>
              </a:rPr>
              <a:t>V mističce si rozmíchejte vámi zvolenou barvu do přiměřené hustoty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0070C0"/>
                </a:solidFill>
              </a:rPr>
              <a:t>Použijte plochý štětec přiměřené velikosti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084168" y="6465480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VY_32_INOVACE_15 – BLÝSKAVÉ KOULE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xmlns="" val="224225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3789040"/>
            <a:ext cx="3121152" cy="2340864"/>
          </a:xfrm>
        </p:spPr>
      </p:pic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052736"/>
            <a:ext cx="3121152" cy="2340864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5874" y="3789040"/>
            <a:ext cx="3121152" cy="234086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39470" y="908720"/>
            <a:ext cx="3960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0070C0"/>
                </a:solidFill>
              </a:rPr>
              <a:t>Pomalu otáčejte koulí na špejli a postupně ji natírejte vámi zvolenou barvou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0070C0"/>
                </a:solidFill>
              </a:rPr>
              <a:t>Pokud bude potřeba, můžete kouli po zaschnutí natřít ještě jednou vrstvou barvy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012160" y="6480025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VY_32_INOVACE_15 – BLÝSKAVÉ KOULE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9703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2219759"/>
            <a:ext cx="4038600" cy="4525963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0070C0"/>
                </a:solidFill>
              </a:rPr>
              <a:t>Aby vám barva na kouli bez problémů zasychala, zapíchněte si špejli např. do květináče</a:t>
            </a:r>
          </a:p>
          <a:p>
            <a:r>
              <a:rPr lang="cs-CZ" sz="2400" dirty="0" smtClean="0">
                <a:solidFill>
                  <a:srgbClr val="0070C0"/>
                </a:solidFill>
              </a:rPr>
              <a:t>Tak se vám natřené plochy nebudou ničeho dotýkat a koule uschne bez barevných rozdílů</a:t>
            </a:r>
            <a:endParaRPr lang="cs-CZ" sz="2400" dirty="0">
              <a:solidFill>
                <a:srgbClr val="0070C0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2204864"/>
            <a:ext cx="4176464" cy="3132348"/>
          </a:xfrm>
        </p:spPr>
      </p:pic>
      <p:sp>
        <p:nvSpPr>
          <p:cNvPr id="6" name="TextovéPole 5"/>
          <p:cNvSpPr txBox="1"/>
          <p:nvPr/>
        </p:nvSpPr>
        <p:spPr>
          <a:xfrm>
            <a:off x="5796136" y="6453335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VY_32_INOVACE_15 – BLÝSKAVÉ KOULE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66785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3865396"/>
            <a:ext cx="3121152" cy="2340864"/>
          </a:xfrm>
        </p:spPr>
      </p:pic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340768"/>
            <a:ext cx="3121152" cy="2340864"/>
          </a:xfrm>
        </p:spPr>
      </p:pic>
      <p:sp>
        <p:nvSpPr>
          <p:cNvPr id="7" name="TextovéPole 6"/>
          <p:cNvSpPr txBox="1"/>
          <p:nvPr/>
        </p:nvSpPr>
        <p:spPr>
          <a:xfrm>
            <a:off x="395536" y="1988840"/>
            <a:ext cx="43924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0070C0"/>
                </a:solidFill>
              </a:rPr>
              <a:t>Do misek, popř. papírových talířů si vysypte všechny zakoupené třpytky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0070C0"/>
                </a:solidFill>
              </a:rPr>
              <a:t>Nechte si rozehřát tavnou pistoli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0070C0"/>
                </a:solidFill>
              </a:rPr>
              <a:t>Předem si z balení třpytek vyberte ty, které chcete nalepit na kouli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724128" y="6453336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VY_32_INOVACE_15 – BLÝSKAVÉ KOULE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4316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463</Words>
  <Application>Microsoft Office PowerPoint</Application>
  <PresentationFormat>Předvádění na obrazovce (4:3)</PresentationFormat>
  <Paragraphs>68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systému Office</vt:lpstr>
      <vt:lpstr>Snímek 1</vt:lpstr>
      <vt:lpstr>Blýskavé koule</vt:lpstr>
      <vt:lpstr>Výchovně vzdělávací cíle</vt:lpstr>
      <vt:lpstr>Materiál a pomůcky</vt:lpstr>
      <vt:lpstr>Cena</vt:lpstr>
      <vt:lpstr>Jak na to?</vt:lpstr>
      <vt:lpstr>Snímek 7</vt:lpstr>
      <vt:lpstr>Snímek 8</vt:lpstr>
      <vt:lpstr>Snímek 9</vt:lpstr>
      <vt:lpstr>Snímek 10</vt:lpstr>
      <vt:lpstr>Snímek 11</vt:lpstr>
      <vt:lpstr>Snímek 12</vt:lpstr>
      <vt:lpstr>Výsledek</vt:lpstr>
      <vt:lpstr>Použité 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Novakova</dc:creator>
  <cp:lastModifiedBy>klima Miroslav</cp:lastModifiedBy>
  <cp:revision>14</cp:revision>
  <dcterms:created xsi:type="dcterms:W3CDTF">2012-07-31T12:38:56Z</dcterms:created>
  <dcterms:modified xsi:type="dcterms:W3CDTF">2013-02-18T11:53:13Z</dcterms:modified>
</cp:coreProperties>
</file>